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2df545a25_0_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b2df545a25_0_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2df545a25_0_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b2df545a25_0_1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970280" y="1021460"/>
            <a:ext cx="10251439" cy="112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6415278" y="2383358"/>
            <a:ext cx="5027295" cy="362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970280" y="1021460"/>
            <a:ext cx="10251439" cy="112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970280" y="1021460"/>
            <a:ext cx="10251439" cy="112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46531" y="457200"/>
            <a:ext cx="3703320" cy="94615"/>
          </a:xfrm>
          <a:custGeom>
            <a:rect b="b" l="l" r="r" t="t"/>
            <a:pathLst>
              <a:path extrusionOk="0" h="94615" w="3703320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8042147" y="454151"/>
            <a:ext cx="3703320" cy="97790"/>
          </a:xfrm>
          <a:custGeom>
            <a:rect b="b" l="l" r="r" t="t"/>
            <a:pathLst>
              <a:path extrusionOk="0" h="97790" w="370332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EA741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4241291" y="457200"/>
            <a:ext cx="3703320" cy="91440"/>
          </a:xfrm>
          <a:custGeom>
            <a:rect b="b" l="l" r="r" t="t"/>
            <a:pathLst>
              <a:path extrusionOk="0" h="91440" w="370332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C12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970280" y="1021460"/>
            <a:ext cx="10251439" cy="112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415278" y="2383358"/>
            <a:ext cx="5027295" cy="362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446531" y="3086100"/>
            <a:ext cx="11262360" cy="3304540"/>
          </a:xfrm>
          <a:custGeom>
            <a:rect b="b" l="l" r="r" t="t"/>
            <a:pathLst>
              <a:path extrusionOk="0" h="3304540" w="11262360">
                <a:moveTo>
                  <a:pt x="11262360" y="0"/>
                </a:moveTo>
                <a:lnTo>
                  <a:pt x="0" y="0"/>
                </a:lnTo>
                <a:lnTo>
                  <a:pt x="0" y="3304031"/>
                </a:lnTo>
                <a:lnTo>
                  <a:pt x="11262360" y="3304031"/>
                </a:lnTo>
                <a:lnTo>
                  <a:pt x="11262360" y="0"/>
                </a:lnTo>
                <a:close/>
              </a:path>
            </a:pathLst>
          </a:cu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970280" y="1021460"/>
            <a:ext cx="10251439" cy="1123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523875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Sales Analysis of a Home Based Artificial Jewellery Business To Increase Profitability</a:t>
            </a:r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3450718" y="2525467"/>
            <a:ext cx="5175956" cy="300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VIKAS JAISWAL [21f1006140] [JAN 2024 TERM]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446531" y="3086100"/>
            <a:ext cx="11262360" cy="330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7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44220" lvl="0" marL="4773930" marR="37274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DATA MANAGEMENT PROJECT PRESENTATION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952" y="3429000"/>
            <a:ext cx="2538984" cy="25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659993" y="2231897"/>
            <a:ext cx="45084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3863340" y="1507236"/>
            <a:ext cx="91440" cy="3703320"/>
          </a:xfrm>
          <a:custGeom>
            <a:rect b="b" l="l" r="r" t="t"/>
            <a:pathLst>
              <a:path extrusionOk="0" h="3703320" w="91440">
                <a:moveTo>
                  <a:pt x="91440" y="0"/>
                </a:moveTo>
                <a:lnTo>
                  <a:pt x="0" y="0"/>
                </a:lnTo>
                <a:lnTo>
                  <a:pt x="0" y="3703320"/>
                </a:lnTo>
                <a:lnTo>
                  <a:pt x="91440" y="3703320"/>
                </a:lnTo>
                <a:lnTo>
                  <a:pt x="91440" y="0"/>
                </a:lnTo>
                <a:close/>
              </a:path>
            </a:pathLst>
          </a:custGeom>
          <a:solidFill>
            <a:srgbClr val="C12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4429850" y="1055075"/>
            <a:ext cx="759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490727" y="486155"/>
            <a:ext cx="4174490" cy="5888990"/>
          </a:xfrm>
          <a:custGeom>
            <a:rect b="b" l="l" r="r" t="t"/>
            <a:pathLst>
              <a:path extrusionOk="0" h="5888990" w="4174490">
                <a:moveTo>
                  <a:pt x="4174236" y="0"/>
                </a:moveTo>
                <a:lnTo>
                  <a:pt x="0" y="0"/>
                </a:lnTo>
                <a:lnTo>
                  <a:pt x="0" y="5888736"/>
                </a:lnTo>
                <a:lnTo>
                  <a:pt x="4174236" y="5888736"/>
                </a:lnTo>
                <a:lnTo>
                  <a:pt x="4174236" y="0"/>
                </a:lnTo>
                <a:close/>
              </a:path>
            </a:pathLst>
          </a:cu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490727" y="486155"/>
            <a:ext cx="4174490" cy="5888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30479" lvl="0" marL="295275" marR="3583940" rtl="0" algn="just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30479" lvl="0" marL="295275" marR="3583940" rtl="0" algn="just">
              <a:lnSpc>
                <a:spcPct val="107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/>
          </a:p>
          <a:p>
            <a:pPr indent="30479" lvl="0" marL="295275" marR="3583940" rtl="0" algn="just">
              <a:lnSpc>
                <a:spcPct val="107600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JEWELLERY</a:t>
            </a:r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379200" y="909575"/>
            <a:ext cx="61056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b="1" lang="en-US" sz="24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‘Fashion Jewellery by Shilpi Jaiswal’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a home based artificial jewellery business in Gorakhpur Uttar Pradesh.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5379200" y="3305895"/>
            <a:ext cx="59679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They specialize in artificial jewellery and have also started stocking other women fashion products.The main problem they are facing is of sales and profitability.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11008" l="28901" r="33723" t="0"/>
          <a:stretch/>
        </p:blipFill>
        <p:spPr>
          <a:xfrm>
            <a:off x="1371600" y="486150"/>
            <a:ext cx="3293625" cy="5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7527035" y="486155"/>
            <a:ext cx="4174490" cy="5888990"/>
          </a:xfrm>
          <a:custGeom>
            <a:rect b="b" l="l" r="r" t="t"/>
            <a:pathLst>
              <a:path extrusionOk="0" h="5888990" w="4174490">
                <a:moveTo>
                  <a:pt x="4174235" y="0"/>
                </a:moveTo>
                <a:lnTo>
                  <a:pt x="0" y="0"/>
                </a:lnTo>
                <a:lnTo>
                  <a:pt x="0" y="5888736"/>
                </a:lnTo>
                <a:lnTo>
                  <a:pt x="4174235" y="5888736"/>
                </a:lnTo>
                <a:lnTo>
                  <a:pt x="4174235" y="0"/>
                </a:lnTo>
                <a:close/>
              </a:path>
            </a:pathLst>
          </a:cu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7527035" y="486155"/>
            <a:ext cx="4174500" cy="5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9400">
            <a:spAutoFit/>
          </a:bodyPr>
          <a:lstStyle/>
          <a:p>
            <a:pPr indent="0" lvl="0" marL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4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PDM</a:t>
            </a:r>
            <a:r>
              <a:rPr lang="en-US" sz="4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60705" rtl="0" algn="l">
              <a:lnSpc>
                <a:spcPct val="100000"/>
              </a:lnSpc>
              <a:spcBef>
                <a:spcPts val="377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ROBLEM(S)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OVERVIEW &amp;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6070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ETHODOLOGY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814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TAKEAWAY: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607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Suggestions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increase 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profitability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sales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69468" y="716728"/>
            <a:ext cx="64821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025">
            <a:spAutoFit/>
          </a:bodyPr>
          <a:lstStyle/>
          <a:p>
            <a:pPr indent="-305435" lvl="0" marL="3181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2A17"/>
              </a:buClr>
              <a:buSzPts val="2550"/>
              <a:buFont typeface="Noto Sans Symbols"/>
              <a:buChar char="⮚"/>
            </a:pPr>
            <a:r>
              <a:rPr lang="en-US" sz="28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P: LOW SALES &amp; PROFITABILITY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41985" marR="508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Look into purchase and sales data to make suggestions and offer suggestions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493275" y="2605350"/>
            <a:ext cx="65226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750">
            <a:spAutoFit/>
          </a:bodyPr>
          <a:lstStyle/>
          <a:p>
            <a:pPr indent="-305435" lvl="0" marL="3181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2A17"/>
              </a:buClr>
              <a:buSzPts val="2550"/>
              <a:buFont typeface="Noto Sans Symbols"/>
              <a:buChar char="⮚"/>
            </a:pPr>
            <a:r>
              <a:rPr lang="en-US" sz="28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D: DATA COLLECTED [SEP 2023]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41985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Monthly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Sales Data(YTD) &amp;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Quarterly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Purchase Data(One Year)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569468" y="4297272"/>
            <a:ext cx="65709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750">
            <a:spAutoFit/>
          </a:bodyPr>
          <a:lstStyle/>
          <a:p>
            <a:pPr indent="-305435" lvl="0" marL="3181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2A17"/>
              </a:buClr>
              <a:buSzPts val="2550"/>
              <a:buFont typeface="Noto Sans Symbols"/>
              <a:buChar char="⮚"/>
            </a:pPr>
            <a:r>
              <a:rPr lang="en-US" sz="28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M: </a:t>
            </a:r>
            <a:r>
              <a:rPr lang="en-US" sz="28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r>
              <a:rPr lang="en-US" sz="2800">
                <a:solidFill>
                  <a:srgbClr val="9D16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METHOD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41985" marR="508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Purchase and Sales Data Collected in Excel &amp;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Descriptive Statistics.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7784592" y="4445508"/>
            <a:ext cx="3600450" cy="0"/>
          </a:xfrm>
          <a:custGeom>
            <a:rect b="b" l="l" r="r" t="t"/>
            <a:pathLst>
              <a:path extrusionOk="0" h="120000" w="3600450">
                <a:moveTo>
                  <a:pt x="0" y="0"/>
                </a:moveTo>
                <a:lnTo>
                  <a:pt x="3599941" y="0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/>
        </p:nvSpPr>
        <p:spPr>
          <a:xfrm>
            <a:off x="440436" y="614172"/>
            <a:ext cx="11310000" cy="930000"/>
          </a:xfrm>
          <a:prstGeom prst="rect">
            <a:avLst/>
          </a:pr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121900">
            <a:spAutoFit/>
          </a:bodyPr>
          <a:lstStyle/>
          <a:p>
            <a:pPr indent="0" lvl="0" marL="5295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</a:t>
            </a:r>
            <a:r>
              <a:rPr lang="en-US" sz="29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224153" rtl="0" algn="ctr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 is conducted on purchase and sales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0" title="Purchase Data of Jewellery Busines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25" y="1696575"/>
            <a:ext cx="5362500" cy="5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 title="Amount of Sales vs. Month of Sal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925" y="1696575"/>
            <a:ext cx="5947500" cy="5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/>
        </p:nvSpPr>
        <p:spPr>
          <a:xfrm>
            <a:off x="446531" y="606551"/>
            <a:ext cx="11299200" cy="953700"/>
          </a:xfrm>
          <a:prstGeom prst="rect">
            <a:avLst/>
          </a:pr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197475">
            <a:spAutoFit/>
          </a:bodyPr>
          <a:lstStyle/>
          <a:p>
            <a:pPr indent="0" lvl="0" marL="52959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</a:t>
            </a:r>
            <a:endParaRPr sz="2000">
              <a:solidFill>
                <a:srgbClr val="FFC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442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471925" y="1885625"/>
            <a:ext cx="112737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Max Sales Month : August 2023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Max Sales Amount : Rs. 45000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Max Purchase Month : June 2023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Max Purchase Amount : Rs. 63360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Product with highest purchase : Antique Set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Average Sale per month : Rs 14247.78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Min of Sales : Rs.500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Median of Sales : Rs. 8700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Standard Deviation of Sales : Rs. 15487.59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Min Purchased product : TIKA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Min purchase : Rs. 3910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Mean of Purchases : Rs. 26292.5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Median of Purchases : Rs. 18950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Standard Deviation of Purchases :  Rs. 26004.41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440436" y="614172"/>
            <a:ext cx="11310000" cy="1190700"/>
          </a:xfrm>
          <a:prstGeom prst="rect">
            <a:avLst/>
          </a:pr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288275">
            <a:spAutoFit/>
          </a:bodyPr>
          <a:lstStyle/>
          <a:p>
            <a:pPr indent="0" lvl="0" marL="19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</a:rPr>
              <a:t>RECOMMENDATIONS </a:t>
            </a:r>
            <a:r>
              <a:rPr lang="en-US" sz="2800">
                <a:solidFill>
                  <a:srgbClr val="FFC000"/>
                </a:solidFill>
              </a:rPr>
              <a:t>SIMULATED MODELLING</a:t>
            </a:r>
            <a:endParaRPr sz="2800"/>
          </a:p>
        </p:txBody>
      </p:sp>
      <p:sp>
        <p:nvSpPr>
          <p:cNvPr id="88" name="Google Shape;88;p12"/>
          <p:cNvSpPr/>
          <p:nvPr/>
        </p:nvSpPr>
        <p:spPr>
          <a:xfrm>
            <a:off x="447294" y="2181605"/>
            <a:ext cx="5404485" cy="4044950"/>
          </a:xfrm>
          <a:custGeom>
            <a:rect b="b" l="l" r="r" t="t"/>
            <a:pathLst>
              <a:path extrusionOk="0" h="4044950" w="5404485">
                <a:moveTo>
                  <a:pt x="0" y="4044696"/>
                </a:moveTo>
                <a:lnTo>
                  <a:pt x="5404104" y="4044696"/>
                </a:lnTo>
                <a:lnTo>
                  <a:pt x="5404104" y="0"/>
                </a:lnTo>
                <a:lnTo>
                  <a:pt x="0" y="0"/>
                </a:lnTo>
                <a:lnTo>
                  <a:pt x="0" y="4044696"/>
                </a:lnTo>
                <a:close/>
              </a:path>
            </a:pathLst>
          </a:custGeom>
          <a:noFill/>
          <a:ln cap="flat" cmpd="sng" w="38100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6415275" y="2181600"/>
            <a:ext cx="5027400" cy="3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6070" lvl="0" marL="318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2A17"/>
              </a:buClr>
              <a:buSzPts val="1650"/>
              <a:buFont typeface="Verdana"/>
              <a:buChar char="◾"/>
            </a:pPr>
            <a:r>
              <a:rPr b="1" lang="en-US" sz="18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r>
              <a:rPr lang="en-US">
                <a:solidFill>
                  <a:srgbClr val="3C3C3C"/>
                </a:solidFill>
              </a:rPr>
              <a:t>Projected Purchase increase by 90% in each quarter can account for 90% </a:t>
            </a:r>
            <a:r>
              <a:rPr lang="en-US">
                <a:solidFill>
                  <a:srgbClr val="3C3C3C"/>
                </a:solidFill>
              </a:rPr>
              <a:t>increase</a:t>
            </a:r>
            <a:r>
              <a:rPr lang="en-US">
                <a:solidFill>
                  <a:srgbClr val="3C3C3C"/>
                </a:solidFill>
              </a:rPr>
              <a:t> in revenue</a:t>
            </a:r>
            <a:endParaRPr/>
          </a:p>
          <a:p>
            <a:pPr indent="-306070" lvl="0" marL="318770" rtl="0" algn="l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C12A17"/>
              </a:buClr>
              <a:buSzPts val="1550"/>
              <a:buFont typeface="Verdana"/>
              <a:buChar char="◾"/>
            </a:pPr>
            <a:r>
              <a:rPr b="1" lang="en-US" sz="17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assumptions: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0085" marR="144145" rtl="0" algn="l">
              <a:lnSpc>
                <a:spcPct val="119375"/>
              </a:lnSpc>
              <a:spcBef>
                <a:spcPts val="1055"/>
              </a:spcBef>
              <a:spcAft>
                <a:spcPts val="0"/>
              </a:spcAft>
              <a:buClr>
                <a:srgbClr val="C12A17"/>
              </a:buClr>
              <a:buSzPts val="145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assumed that the owner keeps the same profit margin and can aim to make higher profits with more revenue.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0085" marR="144145" rtl="0" algn="l">
              <a:lnSpc>
                <a:spcPct val="119375"/>
              </a:lnSpc>
              <a:spcBef>
                <a:spcPts val="1055"/>
              </a:spcBef>
              <a:spcAft>
                <a:spcPts val="0"/>
              </a:spcAft>
              <a:buClr>
                <a:srgbClr val="C12A17"/>
              </a:buClr>
              <a:buSzPts val="145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assumed that the owner is well aware of her competitors' costing and has priced her products accordingly. 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0085" marR="144145" rtl="0" algn="l">
              <a:lnSpc>
                <a:spcPct val="119375"/>
              </a:lnSpc>
              <a:spcBef>
                <a:spcPts val="1055"/>
              </a:spcBef>
              <a:spcAft>
                <a:spcPts val="0"/>
              </a:spcAft>
              <a:buClr>
                <a:srgbClr val="C12A17"/>
              </a:buClr>
              <a:buSzPts val="145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sales will have been increased by increasing her sales channel from home to include exhibitions and online store front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00" y="2186775"/>
            <a:ext cx="5404476" cy="4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440436" y="614172"/>
            <a:ext cx="11310000" cy="722100"/>
          </a:xfrm>
          <a:prstGeom prst="rect">
            <a:avLst/>
          </a:pr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288275">
            <a:spAutoFit/>
          </a:bodyPr>
          <a:lstStyle/>
          <a:p>
            <a:pPr indent="0" lvl="0" marL="19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</a:rPr>
              <a:t>RECOMMENDATIONS SIMULATED MODELLING</a:t>
            </a:r>
            <a:endParaRPr sz="2800"/>
          </a:p>
        </p:txBody>
      </p:sp>
      <p:sp>
        <p:nvSpPr>
          <p:cNvPr id="96" name="Google Shape;96;p13"/>
          <p:cNvSpPr/>
          <p:nvPr/>
        </p:nvSpPr>
        <p:spPr>
          <a:xfrm>
            <a:off x="447294" y="2181605"/>
            <a:ext cx="5404485" cy="4044950"/>
          </a:xfrm>
          <a:custGeom>
            <a:rect b="b" l="l" r="r" t="t"/>
            <a:pathLst>
              <a:path extrusionOk="0" h="4044950" w="5404485">
                <a:moveTo>
                  <a:pt x="0" y="4044696"/>
                </a:moveTo>
                <a:lnTo>
                  <a:pt x="5404104" y="4044696"/>
                </a:lnTo>
                <a:lnTo>
                  <a:pt x="5404104" y="0"/>
                </a:lnTo>
                <a:lnTo>
                  <a:pt x="0" y="0"/>
                </a:lnTo>
                <a:lnTo>
                  <a:pt x="0" y="4044696"/>
                </a:lnTo>
                <a:close/>
              </a:path>
            </a:pathLst>
          </a:custGeom>
          <a:noFill/>
          <a:ln cap="flat" cmpd="sng" w="38100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6415275" y="2383350"/>
            <a:ext cx="50274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6070" lvl="0" marL="318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2A17"/>
              </a:buClr>
              <a:buSzPts val="1650"/>
              <a:buFont typeface="Verdana"/>
              <a:buChar char="◾"/>
            </a:pPr>
            <a:r>
              <a:rPr b="1" lang="en-US" sz="18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r>
              <a:rPr lang="en-US">
                <a:highlight>
                  <a:srgbClr val="FFFFFF"/>
                </a:highlight>
              </a:rPr>
              <a:t>If the owner can target for doing one exhibition per month her revenue can increase by 280% for 9 months</a:t>
            </a:r>
            <a:endParaRPr sz="2000"/>
          </a:p>
          <a:p>
            <a:pPr indent="-306069" lvl="0" marL="318770" rtl="0" algn="l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C12A17"/>
              </a:buClr>
              <a:buSzPts val="1550"/>
              <a:buFont typeface="Verdana"/>
              <a:buChar char="◾"/>
            </a:pPr>
            <a:r>
              <a:rPr b="1" lang="en-US" sz="17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assumptions: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0085" marR="508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C12A17"/>
              </a:buClr>
              <a:buSzPts val="145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owner is putting at least one exhibition per month.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1" marL="680085" marR="508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3C3C3C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owner has increased her purchase accordingly to meet the new demand.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1" marL="680085" marR="508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3C3C3C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purchases,owner can target wholesale markets in the metros to get deep discount on bulk purchase.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00" y="2181600"/>
            <a:ext cx="5404476" cy="4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40436" y="614172"/>
            <a:ext cx="11310000" cy="722100"/>
          </a:xfrm>
          <a:prstGeom prst="rect">
            <a:avLst/>
          </a:pr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288275">
            <a:spAutoFit/>
          </a:bodyPr>
          <a:lstStyle/>
          <a:p>
            <a:pPr indent="0" lvl="0" marL="19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</a:rPr>
              <a:t>RECOMMENDATIONS SIMULATED MODELLING</a:t>
            </a:r>
            <a:endParaRPr sz="2800"/>
          </a:p>
        </p:txBody>
      </p:sp>
      <p:sp>
        <p:nvSpPr>
          <p:cNvPr id="104" name="Google Shape;104;p14"/>
          <p:cNvSpPr/>
          <p:nvPr/>
        </p:nvSpPr>
        <p:spPr>
          <a:xfrm>
            <a:off x="447294" y="2181605"/>
            <a:ext cx="5404485" cy="4044950"/>
          </a:xfrm>
          <a:custGeom>
            <a:rect b="b" l="l" r="r" t="t"/>
            <a:pathLst>
              <a:path extrusionOk="0" h="4044950" w="5404485">
                <a:moveTo>
                  <a:pt x="0" y="4044696"/>
                </a:moveTo>
                <a:lnTo>
                  <a:pt x="5404104" y="4044696"/>
                </a:lnTo>
                <a:lnTo>
                  <a:pt x="5404104" y="0"/>
                </a:lnTo>
                <a:lnTo>
                  <a:pt x="0" y="0"/>
                </a:lnTo>
                <a:lnTo>
                  <a:pt x="0" y="4044696"/>
                </a:lnTo>
                <a:close/>
              </a:path>
            </a:pathLst>
          </a:custGeom>
          <a:noFill/>
          <a:ln cap="flat" cmpd="sng" w="38100">
            <a:solidFill>
              <a:srgbClr val="3C3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6415275" y="2383350"/>
            <a:ext cx="50274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6070" lvl="0" marL="3187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2A17"/>
              </a:buClr>
              <a:buSzPts val="1650"/>
              <a:buFont typeface="Verdana"/>
              <a:buChar char="◾"/>
            </a:pPr>
            <a:r>
              <a:rPr b="1" lang="en-US" sz="18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r>
              <a:rPr lang="en-US">
                <a:solidFill>
                  <a:srgbClr val="3C3C3C"/>
                </a:solidFill>
              </a:rPr>
              <a:t>The owner is stocking 25% of other  women's fashion products like hair bands, makeup kits etc. This will add 25% to existing revenue thus increasing sales and profits</a:t>
            </a:r>
            <a:endParaRPr/>
          </a:p>
          <a:p>
            <a:pPr indent="-306069" lvl="0" marL="318770" rtl="0" algn="l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C12A17"/>
              </a:buClr>
              <a:buSzPts val="1550"/>
              <a:buFont typeface="Verdana"/>
              <a:buChar char="◾"/>
            </a:pPr>
            <a:r>
              <a:rPr b="1" lang="en-US" sz="17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assumptions: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0085" marR="144145" rtl="0" algn="l">
              <a:lnSpc>
                <a:spcPct val="119375"/>
              </a:lnSpc>
              <a:spcBef>
                <a:spcPts val="1055"/>
              </a:spcBef>
              <a:spcAft>
                <a:spcPts val="0"/>
              </a:spcAft>
              <a:buClr>
                <a:srgbClr val="C12A17"/>
              </a:buClr>
              <a:buSzPts val="145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Owner key business is artificial jewellery and she continues to specialize in the same.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1" marL="680085" marR="144145" rtl="0" algn="l">
              <a:lnSpc>
                <a:spcPct val="119375"/>
              </a:lnSpc>
              <a:spcBef>
                <a:spcPts val="1055"/>
              </a:spcBef>
              <a:spcAft>
                <a:spcPts val="0"/>
              </a:spcAft>
              <a:buClr>
                <a:srgbClr val="3C3C3C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rgbClr val="3C3C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fashion women products are complementary to fashion jewellery thus help increasing sales</a:t>
            </a:r>
            <a:endParaRPr sz="1600">
              <a:solidFill>
                <a:srgbClr val="3C3C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00" y="2181600"/>
            <a:ext cx="5404476" cy="4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440436" y="614172"/>
            <a:ext cx="11310000" cy="1279500"/>
          </a:xfrm>
          <a:prstGeom prst="rect">
            <a:avLst/>
          </a:prstGeom>
          <a:solidFill>
            <a:srgbClr val="9D1608"/>
          </a:solidFill>
          <a:ln>
            <a:noFill/>
          </a:ln>
        </p:spPr>
        <p:txBody>
          <a:bodyPr anchorCtr="0" anchor="t" bIns="0" lIns="0" spcFirstLastPara="1" rIns="0" wrap="square" tIns="352425">
            <a:spAutoFit/>
          </a:bodyPr>
          <a:lstStyle/>
          <a:p>
            <a:pPr indent="0" lvl="0" marL="25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C000"/>
                </a:solidFill>
              </a:rPr>
              <a:t>OTHER </a:t>
            </a:r>
            <a:r>
              <a:rPr lang="en-US" sz="3000">
                <a:solidFill>
                  <a:srgbClr val="FFC000"/>
                </a:solidFill>
              </a:rPr>
              <a:t>RECOMMENDATIONS BASED ON GENERAL ACCEPTED BUSINESS PRACTICE</a:t>
            </a:r>
            <a:endParaRPr sz="3000"/>
          </a:p>
        </p:txBody>
      </p:sp>
      <p:sp>
        <p:nvSpPr>
          <p:cNvPr id="112" name="Google Shape;112;p15"/>
          <p:cNvSpPr txBox="1"/>
          <p:nvPr/>
        </p:nvSpPr>
        <p:spPr>
          <a:xfrm>
            <a:off x="440425" y="2286000"/>
            <a:ext cx="10735500" cy="3798300"/>
          </a:xfrm>
          <a:prstGeom prst="rect">
            <a:avLst/>
          </a:prstGeom>
          <a:noFill/>
          <a:ln cap="flat" cmpd="sng" w="222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Product Differentiation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Improve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Customer Experience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Optimized Pricing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Expand Target Audience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Invest in Marketing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Collaborate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with others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Creating her own brand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441325" rtl="0" algn="l">
              <a:lnSpc>
                <a:spcPct val="14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